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1"/>
  </p:notesMasterIdLst>
  <p:sldIdLst>
    <p:sldId id="256" r:id="rId2"/>
    <p:sldId id="257" r:id="rId3"/>
    <p:sldId id="280" r:id="rId4"/>
    <p:sldId id="259" r:id="rId5"/>
    <p:sldId id="281" r:id="rId6"/>
    <p:sldId id="263" r:id="rId7"/>
    <p:sldId id="262" r:id="rId8"/>
    <p:sldId id="266" r:id="rId9"/>
    <p:sldId id="282" r:id="rId10"/>
    <p:sldId id="287" r:id="rId11"/>
    <p:sldId id="264" r:id="rId12"/>
    <p:sldId id="283" r:id="rId13"/>
    <p:sldId id="285" r:id="rId14"/>
    <p:sldId id="260" r:id="rId15"/>
    <p:sldId id="286" r:id="rId16"/>
    <p:sldId id="265" r:id="rId17"/>
    <p:sldId id="267" r:id="rId18"/>
    <p:sldId id="268" r:id="rId19"/>
    <p:sldId id="269" r:id="rId20"/>
    <p:sldId id="278" r:id="rId21"/>
    <p:sldId id="276" r:id="rId22"/>
    <p:sldId id="258" r:id="rId23"/>
    <p:sldId id="271" r:id="rId24"/>
    <p:sldId id="272" r:id="rId25"/>
    <p:sldId id="270" r:id="rId26"/>
    <p:sldId id="273" r:id="rId27"/>
    <p:sldId id="279" r:id="rId28"/>
    <p:sldId id="274" r:id="rId29"/>
    <p:sldId id="27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0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1DF927-B9EF-4601-9A43-AB20A6A4EF4C}" v="870" dt="2024-01-31T19:58:19.6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31" autoAdjust="0"/>
    <p:restoredTop sz="85789" autoAdjust="0"/>
  </p:normalViewPr>
  <p:slideViewPr>
    <p:cSldViewPr snapToGrid="0">
      <p:cViewPr varScale="1">
        <p:scale>
          <a:sx n="106" d="100"/>
          <a:sy n="106" d="100"/>
        </p:scale>
        <p:origin x="144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0A180-4E57-4881-ADA3-43951C970416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E821D-0775-415C-B7A1-B398EFAD6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70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56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 So how do we start to think about these systems? Initially with data pipelines and your source of truth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4.2 Then you can start to think about how you expose your system to users, integrate with other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4.3 Finally you can plan for how you abstract your runtime while logging your inputs and outputs.</a:t>
            </a:r>
          </a:p>
          <a:p>
            <a:endParaRPr lang="en-US" dirty="0"/>
          </a:p>
          <a:p>
            <a:r>
              <a:rPr lang="en-US" dirty="0"/>
              <a:t>Whether driving real-time decisions, coordinating the efforts of self-directed agents, or making sure to curate an up-to-date source of truth it turns out these systems are capable of some pretty incredible things, especially when you zoom in</a:t>
            </a:r>
          </a:p>
          <a:p>
            <a:endParaRPr lang="en-US" dirty="0"/>
          </a:p>
          <a:p>
            <a:r>
              <a:rPr lang="en-US" dirty="0"/>
              <a:t>click</a:t>
            </a:r>
          </a:p>
          <a:p>
            <a:r>
              <a:rPr lang="en-US" dirty="0"/>
              <a:t>4.4 That's where the controls come into play.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4.5 without those key components listed on the bottom left, you mind find that your chatbot or autonomous agent went off track.</a:t>
            </a:r>
          </a:p>
          <a:p>
            <a:r>
              <a:rPr lang="en-US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801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sounds hard right? Nope. LLMs (at least for now) are bad at planning out their day, and we just need to watch what they’re doing.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Video</a:t>
            </a:r>
          </a:p>
          <a:p>
            <a:endParaRPr lang="en-US" dirty="0"/>
          </a:p>
          <a:p>
            <a:r>
              <a:rPr lang="en-US" dirty="0"/>
              <a:t>This helps explain the concept in play, but the key really is just making sure models don’t wander into places they’re not built for.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Doing that involves 3 things: Better Statistical Methods, Good Data Management Practices, and Evolving Schemas driven by “what good looks like”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Plus you can even use those fancy statistics to forecast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60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820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 So how do we start to think about these systems? Initially with data pipelines and your source of truth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4.2 Then you can start to think about how you expose your system to users, integrate with other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4.3 Finally you can plan for how you abstract your runtime while logging your inputs and outputs.</a:t>
            </a:r>
          </a:p>
          <a:p>
            <a:endParaRPr lang="en-US" dirty="0"/>
          </a:p>
          <a:p>
            <a:r>
              <a:rPr lang="en-US" dirty="0"/>
              <a:t>Whether driving real-time decisions, coordinating the efforts of self-directed agents, or making sure to curate an up-to-date source of truth it turns out these systems are capable of some pretty incredible things, especially when you zoom in</a:t>
            </a:r>
          </a:p>
          <a:p>
            <a:endParaRPr lang="en-US" dirty="0"/>
          </a:p>
          <a:p>
            <a:r>
              <a:rPr lang="en-US" dirty="0"/>
              <a:t>click</a:t>
            </a:r>
          </a:p>
          <a:p>
            <a:r>
              <a:rPr lang="en-US" dirty="0"/>
              <a:t>4.4 That's where the controls come into play.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4.5 without those key components listed on the bottom left, you mind find that your chatbot or autonomous agent went off track.</a:t>
            </a:r>
          </a:p>
          <a:p>
            <a:r>
              <a:rPr lang="en-US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81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 So how do we start to think about these systems? Initially with data pipelines and your source of truth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4.2 Then you can start to think about how you expose your system to users, integrate with other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4.3 Finally you can plan for how you abstract your runtime while logging your inputs and outputs.</a:t>
            </a:r>
          </a:p>
          <a:p>
            <a:endParaRPr lang="en-US" dirty="0"/>
          </a:p>
          <a:p>
            <a:r>
              <a:rPr lang="en-US" dirty="0"/>
              <a:t>Whether driving real-time decisions, coordinating the efforts of self-directed agents, or making sure to curate an up-to-date source of truth it turns out these systems are capable of some pretty incredible things, especially when you zoom in</a:t>
            </a:r>
          </a:p>
          <a:p>
            <a:endParaRPr lang="en-US" dirty="0"/>
          </a:p>
          <a:p>
            <a:r>
              <a:rPr lang="en-US" dirty="0"/>
              <a:t>click</a:t>
            </a:r>
          </a:p>
          <a:p>
            <a:r>
              <a:rPr lang="en-US" dirty="0"/>
              <a:t>4.4 That's where the controls come into play.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4.5 without those key components listed on the bottom left, you mind find that your chatbot or autonomous agent went off track.</a:t>
            </a:r>
          </a:p>
          <a:p>
            <a:r>
              <a:rPr lang="en-US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009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895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gets us up to now, but we should also be anticipating the problems of tomorrow.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Working Memory Graphs are going to mean that even today’s LLMs can more easily navigate and accomplish their tasks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 federated embedding models make it easy build hidden messages into logs you can see but won’t need words; that’s a human requirement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Good news is that best practices mitigate those types of threats, and a little bit of planning goes a long way.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curate known good examples of application logs, build a knowledge graph, and carry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350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other aspects to Observability beyond security; namely Governance and Performance Monitoring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Happy to clarify any of the security stuff, frame the other aspects of observability, else talk about other topics.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062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09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practice, that means covering what they can do, how they work, and how they break.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Additionally, we'll talk about cool new statistical methods for instrumenting these systems, how you manage risk at the appropriate rigor, etc.</a:t>
            </a:r>
          </a:p>
          <a:p>
            <a:endParaRPr lang="en-US" dirty="0"/>
          </a:p>
          <a:p>
            <a:r>
              <a:rPr lang="en-US" dirty="0"/>
              <a:t>Finally, we'll look at the future a little.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7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00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tell that story we have to back up just a little. This video is super cool but It's 9 months old and already out of date. That said, it show cases how these models allow for context switching in the real world, task planning, and self-directed goals.</a:t>
            </a:r>
          </a:p>
          <a:p>
            <a:endParaRPr lang="en-US" dirty="0"/>
          </a:p>
          <a:p>
            <a:r>
              <a:rPr lang="en-US" dirty="0"/>
              <a:t>The video alone is neat, but we have other stuff to important topics too; not just hallucinations, but actual vulnerabilities and improperly provisioned account integrations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42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723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Cool right? Yep, but still sounds like some use cases might need that much rigor.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Absolutely, which is why you need a framework for efficiently managing risk across the 3 dimensions you see on screen.</a:t>
            </a:r>
          </a:p>
          <a:p>
            <a:endParaRPr lang="en-US" dirty="0"/>
          </a:p>
          <a:p>
            <a:r>
              <a:rPr lang="en-US" dirty="0"/>
              <a:t>How you position your system, how sensitive the data is, and how you acquired that data all help determine what controls you need.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98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 that means being able to quickly decide what requirements exist for software teams, or how you might need to beef up vendor solutions.</a:t>
            </a:r>
          </a:p>
          <a:p>
            <a:endParaRPr lang="en-US" dirty="0"/>
          </a:p>
          <a:p>
            <a:r>
              <a:rPr lang="en-US" dirty="0"/>
              <a:t>For example, Simple Access Management via might be enough for an internally facing chatbot.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you might need both statistical monitoring and business rules for complex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25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is true of data licensure.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 you own makes sense, but still needs business acceptance for sensitive things.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data might describe the legal liability and indemnity on offer, but make sure you have Legal validate that.</a:t>
            </a:r>
          </a:p>
          <a:p>
            <a:endParaRPr lang="en-US" dirty="0"/>
          </a:p>
          <a:p>
            <a:r>
              <a:rPr lang="en-US" dirty="0"/>
              <a:t>Public data is harder since there are still ongoing legal challenges to what constitutes fair use; better to just double check with counsel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28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71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64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53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39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39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64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40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383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1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1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5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29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7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8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1/31/2024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9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eroday.tool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atentspace.tool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linharman.substack.com/p/beware-tunnel-vision-in-ai-retrieval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hyperlink" Target="https://www.latentspace.tools/" TargetMode="External"/><Relationship Id="rId4" Type="http://schemas.openxmlformats.org/officeDocument/2006/relationships/hyperlink" Target="https://blogs.nvidia.com/blog/2023/04/25/ai-chatbot-guardrails-nemo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github.com/rabbidave/Seriously-Silly-Summaries-for-Enterprise-Executives/blob/main/Enterprise%20LLM%20Security%20Summary.pdf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paperswithcode.com/" TargetMode="External"/><Relationship Id="rId3" Type="http://schemas.openxmlformats.org/officeDocument/2006/relationships/hyperlink" Target="https://www.zeroday.tools/" TargetMode="External"/><Relationship Id="rId7" Type="http://schemas.openxmlformats.org/officeDocument/2006/relationships/hyperlink" Target="https://cset.georgetown.edu/article/the-eu-ai-act-a-primer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whitehouse.gov/briefing-room/statements-releases/2023/10/30/fact-sheet-president-biden-issues-executive-order-on-safe-secure-and-trustworthy-artificial-intelligence/" TargetMode="External"/><Relationship Id="rId5" Type="http://schemas.openxmlformats.org/officeDocument/2006/relationships/hyperlink" Target="https://protectai.com/blog" TargetMode="External"/><Relationship Id="rId4" Type="http://schemas.openxmlformats.org/officeDocument/2006/relationships/hyperlink" Target="https://mlsecops.com/podcast" TargetMode="External"/><Relationship Id="rId9" Type="http://schemas.openxmlformats.org/officeDocument/2006/relationships/image" Target="../media/image9.gi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attack.mitre.org/" TargetMode="External"/><Relationship Id="rId3" Type="http://schemas.openxmlformats.org/officeDocument/2006/relationships/image" Target="../media/image10.png"/><Relationship Id="rId7" Type="http://schemas.openxmlformats.org/officeDocument/2006/relationships/hyperlink" Target="https://ai.meta.com/llama/purple-llama/#cybersecurit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hyperlink" Target="https://github.com/Zoky-2020/SGA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github.com/rabbidave/ZeroDay.Tool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2307.14061v1.pdf" TargetMode="External"/><Relationship Id="rId3" Type="http://schemas.openxmlformats.org/officeDocument/2006/relationships/hyperlink" Target="https://github.com/rabbidave/ZeroDay.Tools" TargetMode="External"/><Relationship Id="rId7" Type="http://schemas.openxmlformats.org/officeDocument/2006/relationships/hyperlink" Target="https://github.com/nexusflowai/NexusRaven/?tab=readme-ov-file#nexusraven-surpassing-the-state-of-the-art-in-open-source-function-calling-llms" TargetMode="External"/><Relationship Id="rId2" Type="http://schemas.openxmlformats.org/officeDocument/2006/relationships/hyperlink" Target="https://llm-attack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ython.langchain.com/docs/integrations/tools/" TargetMode="External"/><Relationship Id="rId5" Type="http://schemas.openxmlformats.org/officeDocument/2006/relationships/hyperlink" Target="https://platform.openai.com/docs/actions/getting-started" TargetMode="External"/><Relationship Id="rId10" Type="http://schemas.openxmlformats.org/officeDocument/2006/relationships/hyperlink" Target="https://github.com/rabbidave/LatentSpace.Tools?tab=readme-ov-file#latent-space-tools" TargetMode="External"/><Relationship Id="rId4" Type="http://schemas.openxmlformats.org/officeDocument/2006/relationships/hyperlink" Target="https://github.com/Zoky-2020/SGA" TargetMode="External"/><Relationship Id="rId9" Type="http://schemas.openxmlformats.org/officeDocument/2006/relationships/hyperlink" Target="https://github.com/greshake/llm-security#compromising-llms-using-indirect-prompt-injection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llmpriming.focallab.org/" TargetMode="External"/><Relationship Id="rId2" Type="http://schemas.openxmlformats.org/officeDocument/2006/relationships/hyperlink" Target="https://cookbook.openai.com/examples/using_logprob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atentspace.tools/#h.de5k8d8cxz8c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07.08715v2.pdf" TargetMode="External"/><Relationship Id="rId2" Type="http://schemas.openxmlformats.org/officeDocument/2006/relationships/hyperlink" Target="https://owasp.org/www-community/attacks/Blind_SQL_Injec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tentspace.tools/#h.rmca9kuof4sx" TargetMode="External"/><Relationship Id="rId5" Type="http://schemas.openxmlformats.org/officeDocument/2006/relationships/hyperlink" Target="https://brightsec.com/blog/error-based-sql-injection/" TargetMode="External"/><Relationship Id="rId4" Type="http://schemas.openxmlformats.org/officeDocument/2006/relationships/hyperlink" Target="https://www.f5.com/glossary/application-firewal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nvidia-enables-trustworthy-safe-and-secure-large-language-model-conversational-systems/" TargetMode="External"/><Relationship Id="rId2" Type="http://schemas.openxmlformats.org/officeDocument/2006/relationships/hyperlink" Target="https://github.com/jxmorris12/vec2tex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310.06816.pdf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Zoky-2020/SGA" TargetMode="External"/><Relationship Id="rId2" Type="http://schemas.openxmlformats.org/officeDocument/2006/relationships/hyperlink" Target="https://huggingface.co/docs/huggingface_hub/main/en/package_reference/hf_file_syste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takeaway:%20[Defeat%20pre-processed%20optimization%20attacks](https://www.latentspace.tools/)%20by%20pre-defining%20embeddings%20for%20'good'%20and%20'bad'%20examples,%20logging,%20%5bclustering,%20and%20flagging%20of%20non-conforming%20entries%5d(https://www.latentspace.tools/#h.lwa4hv3scloi) pre-output generation, as well as utilizing windowed evaluation of input/output embeddings against application-specific baselines" TargetMode="External"/><Relationship Id="rId5" Type="http://schemas.openxmlformats.org/officeDocument/2006/relationships/hyperlink" Target="https://www.latentspace.tools/" TargetMode="External"/><Relationship Id="rId4" Type="http://schemas.openxmlformats.org/officeDocument/2006/relationships/hyperlink" Target="https://github.com/ericyinyzy/VLAttac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nvidia-enables-trustworthy-safe-and-secure-large-language-model-conversational-systems/" TargetMode="External"/><Relationship Id="rId2" Type="http://schemas.openxmlformats.org/officeDocument/2006/relationships/hyperlink" Target="https://not-just-memorization.github.io/extracting-training-data-from-chatgp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latentspace.tools/" TargetMode="External"/><Relationship Id="rId4" Type="http://schemas.openxmlformats.org/officeDocument/2006/relationships/hyperlink" Target="https://www.microsoft.com/en-us/security/business/security-101/what-is-data-loss-prevention-dlp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railofbits/LeftoverLocalsRelease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set.georgetown.edu/article/the-eu-ai-act-a-primer/" TargetMode="External"/><Relationship Id="rId7" Type="http://schemas.openxmlformats.org/officeDocument/2006/relationships/hyperlink" Target="https://www.graphable.ai/blog/what-is-data-lineage-data-provenance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ggingface.co/docs/huggingface_hub/main/en/package_reference/hf_file_system" TargetMode="External"/><Relationship Id="rId5" Type="http://schemas.openxmlformats.org/officeDocument/2006/relationships/hyperlink" Target="https://spectrum.ieee.org/ai-cybersecurity-data-poisoning" TargetMode="External"/><Relationship Id="rId4" Type="http://schemas.openxmlformats.org/officeDocument/2006/relationships/hyperlink" Target="https://www.crowdstrike.com/cybersecurity-101/cyberattacks/supply-chain-attacks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lunk.com/en_us/blog/learn/purple-team.html" TargetMode="External"/><Relationship Id="rId2" Type="http://schemas.openxmlformats.org/officeDocument/2006/relationships/hyperlink" Target="https://en.wikipedia.org/wiki/Defense_in_depth_(computing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zeroday.tools/" TargetMode="External"/><Relationship Id="rId5" Type="http://schemas.openxmlformats.org/officeDocument/2006/relationships/hyperlink" Target="https://ai.meta.com/llama/purple-llama/#cybersecurity" TargetMode="External"/><Relationship Id="rId4" Type="http://schemas.openxmlformats.org/officeDocument/2006/relationships/hyperlink" Target="https://owasp.org/www-project-top-10-for-large-language-model-applications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nvidia.com/blog/announcing-steerlm-a-simple-and-practical-technique-to-customize-llms-during-inference/" TargetMode="External"/><Relationship Id="rId3" Type="http://schemas.openxmlformats.org/officeDocument/2006/relationships/hyperlink" Target="https://github.com/rabbidave/Denzel-Crocker-Hunting-For-Fairly-Odd-Prompts" TargetMode="External"/><Relationship Id="rId7" Type="http://schemas.openxmlformats.org/officeDocument/2006/relationships/hyperlink" Target="https://blogs.nvidia.com/blog/2023/04/25/ai-chatbot-guardrails-nem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rabbidave/Jimmy-Neutron-and-Serverless-Stepwise-Latent-Space-Monitoring" TargetMode="External"/><Relationship Id="rId5" Type="http://schemas.openxmlformats.org/officeDocument/2006/relationships/hyperlink" Target="https://github.com/rabbidave/Squidward-Tentacles-and-Spying-on-Outputs-via-Conformal-Prediction" TargetMode="External"/><Relationship Id="rId4" Type="http://schemas.openxmlformats.org/officeDocument/2006/relationships/hyperlink" Target="https://github.com/rabbidave/StoopKid-Event-Driven-Input-Monitoring-for-Language-Model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Observability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23882" y="4385731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Analytics x Security x Governance</a:t>
            </a:r>
          </a:p>
          <a:p>
            <a:r>
              <a:rPr lang="en-US" sz="1200" dirty="0"/>
              <a:t>by David Pierce</a:t>
            </a:r>
          </a:p>
          <a:p>
            <a:r>
              <a:rPr lang="en-US" sz="1200" dirty="0">
                <a:hlinkClick r:id="rId3"/>
              </a:rPr>
              <a:t>Zeroday.tools</a:t>
            </a:r>
            <a:endParaRPr lang="en-US" sz="1200" dirty="0"/>
          </a:p>
          <a:p>
            <a:r>
              <a:rPr lang="en-US" sz="1200" dirty="0">
                <a:hlinkClick r:id="rId4"/>
              </a:rPr>
              <a:t>Latentspace.tools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707"/>
            <a:ext cx="2337389" cy="1371600"/>
          </a:xfrm>
        </p:spPr>
        <p:txBody>
          <a:bodyPr>
            <a:normAutofit fontScale="90000"/>
          </a:bodyPr>
          <a:lstStyle/>
          <a:p>
            <a:r>
              <a:rPr lang="en-US" sz="2400" dirty="0"/>
              <a:t>Core Concepts &amp; </a:t>
            </a:r>
            <a:br>
              <a:rPr lang="en-US" sz="2400" dirty="0"/>
            </a:br>
            <a:r>
              <a:rPr lang="en-US" sz="2400" dirty="0"/>
              <a:t>Key Components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20192" y="2017620"/>
            <a:ext cx="2158085" cy="3811588"/>
          </a:xfrm>
        </p:spPr>
        <p:txBody>
          <a:bodyPr>
            <a:normAutofit fontScale="62500" lnSpcReduction="20000"/>
          </a:bodyPr>
          <a:lstStyle/>
          <a:p>
            <a:endParaRPr lang="en-US" dirty="0"/>
          </a:p>
          <a:p>
            <a:r>
              <a:rPr lang="en-US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Real-Time, Batch, &amp; AI-Driven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Downstream Pipelines &amp; Agents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Contextual Grounding </a:t>
            </a:r>
            <a:r>
              <a:rPr lang="en-US" dirty="0"/>
              <a:t>&amp; </a:t>
            </a:r>
            <a:r>
              <a:rPr lang="en-US" dirty="0">
                <a:hlinkClick r:id="rId4"/>
              </a:rPr>
              <a:t>Guardrails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Pre-Processing &amp; Enrichment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Abstraction &amp; Input Sanitization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Monitoring, Validation &amp; Output Sanitization</a:t>
            </a:r>
            <a:br>
              <a:rPr lang="en-US" dirty="0"/>
            </a:br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9CCE16C-4137-0A4D-D8C7-32972FBB3508}"/>
              </a:ext>
            </a:extLst>
          </p:cNvPr>
          <p:cNvSpPr/>
          <p:nvPr/>
        </p:nvSpPr>
        <p:spPr>
          <a:xfrm>
            <a:off x="7845427" y="3067493"/>
            <a:ext cx="4343400" cy="1711842"/>
          </a:xfrm>
          <a:custGeom>
            <a:avLst/>
            <a:gdLst>
              <a:gd name="connsiteX0" fmla="*/ 1004776 w 4343400"/>
              <a:gd name="connsiteY0" fmla="*/ 15949 h 1711842"/>
              <a:gd name="connsiteX1" fmla="*/ 4343400 w 4343400"/>
              <a:gd name="connsiteY1" fmla="*/ 0 h 1711842"/>
              <a:gd name="connsiteX2" fmla="*/ 4343400 w 4343400"/>
              <a:gd name="connsiteY2" fmla="*/ 1701209 h 1711842"/>
              <a:gd name="connsiteX3" fmla="*/ 5316 w 4343400"/>
              <a:gd name="connsiteY3" fmla="*/ 1711842 h 1711842"/>
              <a:gd name="connsiteX4" fmla="*/ 0 w 4343400"/>
              <a:gd name="connsiteY4" fmla="*/ 829340 h 1711842"/>
              <a:gd name="connsiteX5" fmla="*/ 377455 w 4343400"/>
              <a:gd name="connsiteY5" fmla="*/ 824023 h 1711842"/>
              <a:gd name="connsiteX6" fmla="*/ 382772 w 4343400"/>
              <a:gd name="connsiteY6" fmla="*/ 69112 h 1711842"/>
              <a:gd name="connsiteX7" fmla="*/ 1004776 w 4343400"/>
              <a:gd name="connsiteY7" fmla="*/ 15949 h 17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43400" h="1711842">
                <a:moveTo>
                  <a:pt x="1004776" y="15949"/>
                </a:moveTo>
                <a:lnTo>
                  <a:pt x="4343400" y="0"/>
                </a:lnTo>
                <a:lnTo>
                  <a:pt x="4343400" y="1701209"/>
                </a:lnTo>
                <a:lnTo>
                  <a:pt x="5316" y="1711842"/>
                </a:lnTo>
                <a:lnTo>
                  <a:pt x="0" y="829340"/>
                </a:lnTo>
                <a:lnTo>
                  <a:pt x="377455" y="824023"/>
                </a:lnTo>
                <a:cubicBezTo>
                  <a:pt x="379227" y="572386"/>
                  <a:pt x="381000" y="320749"/>
                  <a:pt x="382772" y="69112"/>
                </a:cubicBezTo>
                <a:lnTo>
                  <a:pt x="1004776" y="1594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4C43FC-B6FF-D1A4-5DD2-A9B5E323F812}"/>
              </a:ext>
            </a:extLst>
          </p:cNvPr>
          <p:cNvSpPr/>
          <p:nvPr/>
        </p:nvSpPr>
        <p:spPr>
          <a:xfrm>
            <a:off x="4907111" y="2118536"/>
            <a:ext cx="7295323" cy="424505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diagram of a system&#10;&#10;Description automatically generated">
            <a:extLst>
              <a:ext uri="{FF2B5EF4-FFF2-40B4-BE49-F238E27FC236}">
                <a16:creationId xmlns:a16="http://schemas.microsoft.com/office/drawing/2014/main" id="{591B9856-D9B8-8F30-A5E3-E796BF1FBA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87" y="0"/>
            <a:ext cx="98650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175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4343554" cy="1600200"/>
          </a:xfrm>
        </p:spPr>
        <p:txBody>
          <a:bodyPr/>
          <a:lstStyle/>
          <a:p>
            <a:r>
              <a:rPr lang="en-US" dirty="0"/>
              <a:t>How do you know what your system is doing?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1591" y="2057400"/>
            <a:ext cx="5255353" cy="3811588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Audit-Drive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Persist Agentic Planning &amp; Pipelines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Documentation &amp; Discrete Value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Per-Entity Granularity x IAM Policies</a:t>
            </a:r>
          </a:p>
          <a:p>
            <a:endParaRPr lang="en-US" dirty="0"/>
          </a:p>
          <a:p>
            <a:r>
              <a:rPr lang="en-US" dirty="0"/>
              <a:t>Non-Deterministic Systems &amp; Next-Gen Statistics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Inputs don’t predict Outputs; adjust your priors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Managing Data as State; Event-Driven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Non-Conformity; Allow for Evolving Schemas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E561BAD5-29D1-F8E2-29B1-CC85EA3C79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38650" y="966281"/>
            <a:ext cx="6441759" cy="4873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63D262-E984-5497-B39F-7F438CF3122D}"/>
              </a:ext>
            </a:extLst>
          </p:cNvPr>
          <p:cNvSpPr txBox="1"/>
          <p:nvPr/>
        </p:nvSpPr>
        <p:spPr>
          <a:xfrm>
            <a:off x="7297552" y="6323046"/>
            <a:ext cx="292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6"/>
              </a:rPr>
              <a:t>Executive Summary Available</a:t>
            </a:r>
            <a:endParaRPr lang="en-US" dirty="0"/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B4B87439-7EDE-6B4E-0C4D-F85846D668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3140"/>
            <a:ext cx="5422770" cy="583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0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9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456" y="1964267"/>
            <a:ext cx="10889669" cy="2421464"/>
          </a:xfrm>
        </p:spPr>
        <p:txBody>
          <a:bodyPr/>
          <a:lstStyle/>
          <a:p>
            <a:r>
              <a:rPr lang="en-US" dirty="0"/>
              <a:t>What is Gen AI Hardening?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Active mitigation of vulnerabilities &amp; Exposures</a:t>
            </a:r>
          </a:p>
        </p:txBody>
      </p:sp>
    </p:spTree>
    <p:extLst>
      <p:ext uri="{BB962C8B-B14F-4D97-AF65-F5344CB8AC3E}">
        <p14:creationId xmlns:p14="http://schemas.microsoft.com/office/powerpoint/2010/main" val="3079410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707"/>
            <a:ext cx="6164653" cy="1371600"/>
          </a:xfrm>
        </p:spPr>
        <p:txBody>
          <a:bodyPr>
            <a:normAutofit/>
          </a:bodyPr>
          <a:lstStyle/>
          <a:p>
            <a:r>
              <a:rPr lang="en-US" sz="2400" dirty="0"/>
              <a:t>Gen AI Kill List &amp; Defense Plan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20192" y="2017620"/>
            <a:ext cx="4203267" cy="3811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Exercise Planning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Definition &amp; Tracking of Team-Specific Goals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Outcomes utilized in AI Risk Framework</a:t>
            </a:r>
          </a:p>
          <a:p>
            <a:endParaRPr lang="en-US" dirty="0"/>
          </a:p>
          <a:p>
            <a:r>
              <a:rPr lang="en-US" dirty="0"/>
              <a:t>Debrief &amp; Update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Leverage </a:t>
            </a:r>
            <a:r>
              <a:rPr lang="en-US" dirty="0">
                <a:hlinkClick r:id="rId3"/>
              </a:rPr>
              <a:t>SOTA Methods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Podcasts</a:t>
            </a:r>
            <a:r>
              <a:rPr lang="en-US" dirty="0"/>
              <a:t>, &amp; </a:t>
            </a:r>
            <a:r>
              <a:rPr lang="en-US" dirty="0">
                <a:hlinkClick r:id="rId5"/>
              </a:rPr>
              <a:t>Blogs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Frame w/ </a:t>
            </a:r>
            <a:r>
              <a:rPr lang="en-US" dirty="0">
                <a:hlinkClick r:id="rId6"/>
              </a:rPr>
              <a:t>Existing</a:t>
            </a:r>
            <a:r>
              <a:rPr lang="en-US" dirty="0"/>
              <a:t> &amp; </a:t>
            </a:r>
            <a:r>
              <a:rPr lang="en-US" dirty="0">
                <a:hlinkClick r:id="rId7"/>
              </a:rPr>
              <a:t>Emerging Regulation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Keep Up-to-Date on the </a:t>
            </a:r>
            <a:r>
              <a:rPr lang="en-US" dirty="0">
                <a:hlinkClick r:id="rId8"/>
              </a:rPr>
              <a:t>Latest Research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EC890A1-9BA2-AABA-0BB9-A64D5E337F7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041" y="1504507"/>
            <a:ext cx="66294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6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279574F7-FD75-92EB-F572-77380C5500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1" r="24251"/>
          <a:stretch>
            <a:fillRect/>
          </a:stretch>
        </p:blipFill>
        <p:spPr/>
      </p:pic>
      <p:pic>
        <p:nvPicPr>
          <p:cNvPr id="5" name="Picture Placeholder 5" descr="A diagram of a system&#10;&#10;Description automatically generated">
            <a:extLst>
              <a:ext uri="{FF2B5EF4-FFF2-40B4-BE49-F238E27FC236}">
                <a16:creationId xmlns:a16="http://schemas.microsoft.com/office/drawing/2014/main" id="{E04AF909-6760-F7B4-2D90-AC34D30FB1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r="5979"/>
          <a:stretch>
            <a:fillRect/>
          </a:stretch>
        </p:blipFill>
        <p:spPr>
          <a:xfrm>
            <a:off x="4907112" y="600739"/>
            <a:ext cx="7284888" cy="5752214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9CCE16C-4137-0A4D-D8C7-32972FBB3508}"/>
              </a:ext>
            </a:extLst>
          </p:cNvPr>
          <p:cNvSpPr/>
          <p:nvPr/>
        </p:nvSpPr>
        <p:spPr>
          <a:xfrm>
            <a:off x="7845427" y="3067493"/>
            <a:ext cx="4343400" cy="1711842"/>
          </a:xfrm>
          <a:custGeom>
            <a:avLst/>
            <a:gdLst>
              <a:gd name="connsiteX0" fmla="*/ 1004776 w 4343400"/>
              <a:gd name="connsiteY0" fmla="*/ 15949 h 1711842"/>
              <a:gd name="connsiteX1" fmla="*/ 4343400 w 4343400"/>
              <a:gd name="connsiteY1" fmla="*/ 0 h 1711842"/>
              <a:gd name="connsiteX2" fmla="*/ 4343400 w 4343400"/>
              <a:gd name="connsiteY2" fmla="*/ 1701209 h 1711842"/>
              <a:gd name="connsiteX3" fmla="*/ 5316 w 4343400"/>
              <a:gd name="connsiteY3" fmla="*/ 1711842 h 1711842"/>
              <a:gd name="connsiteX4" fmla="*/ 0 w 4343400"/>
              <a:gd name="connsiteY4" fmla="*/ 829340 h 1711842"/>
              <a:gd name="connsiteX5" fmla="*/ 377455 w 4343400"/>
              <a:gd name="connsiteY5" fmla="*/ 824023 h 1711842"/>
              <a:gd name="connsiteX6" fmla="*/ 382772 w 4343400"/>
              <a:gd name="connsiteY6" fmla="*/ 69112 h 1711842"/>
              <a:gd name="connsiteX7" fmla="*/ 1004776 w 4343400"/>
              <a:gd name="connsiteY7" fmla="*/ 15949 h 17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43400" h="1711842">
                <a:moveTo>
                  <a:pt x="1004776" y="15949"/>
                </a:moveTo>
                <a:lnTo>
                  <a:pt x="4343400" y="0"/>
                </a:lnTo>
                <a:lnTo>
                  <a:pt x="4343400" y="1701209"/>
                </a:lnTo>
                <a:lnTo>
                  <a:pt x="5316" y="1711842"/>
                </a:lnTo>
                <a:lnTo>
                  <a:pt x="0" y="829340"/>
                </a:lnTo>
                <a:lnTo>
                  <a:pt x="377455" y="824023"/>
                </a:lnTo>
                <a:cubicBezTo>
                  <a:pt x="379227" y="572386"/>
                  <a:pt x="381000" y="320749"/>
                  <a:pt x="382772" y="69112"/>
                </a:cubicBezTo>
                <a:lnTo>
                  <a:pt x="1004776" y="1594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4C43FC-B6FF-D1A4-5DD2-A9B5E323F812}"/>
              </a:ext>
            </a:extLst>
          </p:cNvPr>
          <p:cNvSpPr/>
          <p:nvPr/>
        </p:nvSpPr>
        <p:spPr>
          <a:xfrm>
            <a:off x="4907111" y="2118536"/>
            <a:ext cx="7295323" cy="424505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CD98A02C-9FEA-A0CB-B37F-09E1D58E8D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105" y="611374"/>
            <a:ext cx="8242859" cy="591450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7CC90D3-B3D8-9E20-3B03-EAF8ABE48B0E}"/>
              </a:ext>
            </a:extLst>
          </p:cNvPr>
          <p:cNvSpPr/>
          <p:nvPr/>
        </p:nvSpPr>
        <p:spPr>
          <a:xfrm>
            <a:off x="5905373" y="314192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311BF41-C465-2C92-573F-20EE142CC2B2}"/>
              </a:ext>
            </a:extLst>
          </p:cNvPr>
          <p:cNvSpPr/>
          <p:nvPr/>
        </p:nvSpPr>
        <p:spPr>
          <a:xfrm rot="10800000">
            <a:off x="7321608" y="3864933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69C260C-7CE9-BF5B-9A88-4F409963FDAD}"/>
              </a:ext>
            </a:extLst>
          </p:cNvPr>
          <p:cNvSpPr/>
          <p:nvPr/>
        </p:nvSpPr>
        <p:spPr>
          <a:xfrm rot="16200000">
            <a:off x="8726489" y="552436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422643"/>
            <a:ext cx="3532339" cy="566185"/>
          </a:xfrm>
        </p:spPr>
        <p:txBody>
          <a:bodyPr>
            <a:normAutofit/>
          </a:bodyPr>
          <a:lstStyle/>
          <a:p>
            <a:r>
              <a:rPr lang="en-US" dirty="0"/>
              <a:t>Red + Blue = Purple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20192" y="1081825"/>
            <a:ext cx="3979767" cy="535353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Automated Pipelines &amp; Purple Exercises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Open-Source Test Suites for Net-New Models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Industry Standard </a:t>
            </a:r>
            <a:r>
              <a:rPr lang="en-US" dirty="0">
                <a:hlinkClick r:id="rId8"/>
              </a:rPr>
              <a:t>MITRE Attack Framework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Active </a:t>
            </a:r>
            <a:r>
              <a:rPr lang="en-US" dirty="0">
                <a:hlinkClick r:id="rId9"/>
              </a:rPr>
              <a:t>Text-Based </a:t>
            </a:r>
            <a:r>
              <a:rPr lang="en-US" dirty="0"/>
              <a:t>&amp; </a:t>
            </a:r>
            <a:r>
              <a:rPr lang="en-US" dirty="0">
                <a:hlinkClick r:id="rId10"/>
              </a:rPr>
              <a:t>Multimodal Attacks</a:t>
            </a:r>
            <a:endParaRPr lang="en-US" dirty="0"/>
          </a:p>
          <a:p>
            <a:endParaRPr lang="en-US" dirty="0"/>
          </a:p>
          <a:p>
            <a:r>
              <a:rPr lang="en-US" dirty="0"/>
              <a:t>SME-Driven &amp; Cross-Functional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Analytic &amp; Application Teams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Domain-Specific Business Knowledge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Regularly Scheduled &amp; </a:t>
            </a:r>
            <a:r>
              <a:rPr lang="en-US" dirty="0" err="1"/>
              <a:t>AdHoc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Coordinated Cadence for Participation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AdHoc</a:t>
            </a:r>
            <a:r>
              <a:rPr lang="en-US" dirty="0"/>
              <a:t> Exercises for Emerging Threats</a:t>
            </a:r>
          </a:p>
        </p:txBody>
      </p:sp>
    </p:spTree>
    <p:extLst>
      <p:ext uri="{BB962C8B-B14F-4D97-AF65-F5344CB8AC3E}">
        <p14:creationId xmlns:p14="http://schemas.microsoft.com/office/powerpoint/2010/main" val="56504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  <p:bldP spid="17" grpId="0" animBg="1"/>
      <p:bldP spid="18" grpId="0" animBg="1"/>
      <p:bldP spid="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456" y="1964267"/>
            <a:ext cx="10889669" cy="2421464"/>
          </a:xfrm>
        </p:spPr>
        <p:txBody>
          <a:bodyPr/>
          <a:lstStyle/>
          <a:p>
            <a:r>
              <a:rPr lang="en-US" dirty="0"/>
              <a:t>Isn’t that just observability?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Yes; instrument your systems and solve per-dimension</a:t>
            </a:r>
          </a:p>
        </p:txBody>
      </p:sp>
    </p:spTree>
    <p:extLst>
      <p:ext uri="{BB962C8B-B14F-4D97-AF65-F5344CB8AC3E}">
        <p14:creationId xmlns:p14="http://schemas.microsoft.com/office/powerpoint/2010/main" val="451062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Observability across verticals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1919" y="1526358"/>
            <a:ext cx="5157787" cy="823912"/>
          </a:xfrm>
        </p:spPr>
        <p:txBody>
          <a:bodyPr/>
          <a:lstStyle/>
          <a:p>
            <a:r>
              <a:rPr lang="en-US" dirty="0"/>
              <a:t>Governance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5068" y="2419687"/>
            <a:ext cx="3030249" cy="3684588"/>
          </a:xfrm>
        </p:spPr>
        <p:txBody>
          <a:bodyPr>
            <a:normAutofit/>
          </a:bodyPr>
          <a:lstStyle/>
          <a:p>
            <a:r>
              <a:rPr lang="en-US" dirty="0"/>
              <a:t>Affect GDPR/CCPA compliant ‘Forgetting &amp; Validation’ via CI/CD Pipelines</a:t>
            </a:r>
          </a:p>
          <a:p>
            <a:r>
              <a:rPr lang="en-US" dirty="0"/>
              <a:t>Visualize Attestation with GDPR Compliant Layer-Specific Insights into your Models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36124" y="2350270"/>
            <a:ext cx="3033424" cy="3684588"/>
          </a:xfrm>
        </p:spPr>
        <p:txBody>
          <a:bodyPr>
            <a:normAutofit/>
          </a:bodyPr>
          <a:lstStyle/>
          <a:p>
            <a:r>
              <a:rPr lang="en-US" dirty="0"/>
              <a:t>Build </a:t>
            </a:r>
            <a:r>
              <a:rPr lang="en-US" dirty="0" err="1"/>
              <a:t>Add’l</a:t>
            </a:r>
            <a:r>
              <a:rPr lang="en-US" dirty="0"/>
              <a:t> Detection Services &amp; Sidecars </a:t>
            </a:r>
            <a:br>
              <a:rPr lang="en-US" dirty="0"/>
            </a:br>
            <a:r>
              <a:rPr lang="en-US" dirty="0"/>
              <a:t>(e.g. BERT, RWKVs,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Monitor Traffic to identify Malware while allowing useful context </a:t>
            </a:r>
            <a:br>
              <a:rPr lang="en-US" dirty="0"/>
            </a:br>
            <a:r>
              <a:rPr lang="en-US" dirty="0"/>
              <a:t>(e.g. </a:t>
            </a:r>
            <a:r>
              <a:rPr lang="en-US" dirty="0" err="1"/>
              <a:t>parm’d</a:t>
            </a:r>
            <a:r>
              <a:rPr lang="en-US" dirty="0"/>
              <a:t> URLs)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9177954" y="1526358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Security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7EBBFE7-E534-C782-582B-1ECAF61AA04E}"/>
              </a:ext>
            </a:extLst>
          </p:cNvPr>
          <p:cNvSpPr txBox="1">
            <a:spLocks/>
          </p:cNvSpPr>
          <p:nvPr/>
        </p:nvSpPr>
        <p:spPr>
          <a:xfrm>
            <a:off x="630863" y="152635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800" b="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0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Analytics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EAD8991-57FF-86CA-CCB2-769C87FB4BA1}"/>
              </a:ext>
            </a:extLst>
          </p:cNvPr>
          <p:cNvSpPr txBox="1">
            <a:spLocks/>
          </p:cNvSpPr>
          <p:nvPr/>
        </p:nvSpPr>
        <p:spPr>
          <a:xfrm>
            <a:off x="434012" y="2419687"/>
            <a:ext cx="3030249" cy="3684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 Cross-Modality Support to instrument experience metrics</a:t>
            </a:r>
          </a:p>
          <a:p>
            <a:r>
              <a:rPr lang="en-US" dirty="0"/>
              <a:t>Identify &amp; Prioritize Needed Data, Model Fine-Tuning,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Safely Test Next-Gen Sequence Models </a:t>
            </a:r>
            <a:br>
              <a:rPr lang="en-US" dirty="0"/>
            </a:br>
            <a:r>
              <a:rPr lang="en-US" dirty="0"/>
              <a:t>(e.g. Mamba, SSMs,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0790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673" y="395736"/>
            <a:ext cx="6164653" cy="1371600"/>
          </a:xfrm>
        </p:spPr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45228" y="2295938"/>
            <a:ext cx="4203267" cy="3811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Topics of Interest: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Time-Based Blind SQL Injection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Hidden Payloads in Binaries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Attacking Self-Supervised RL</a:t>
            </a:r>
          </a:p>
          <a:p>
            <a:endParaRPr lang="en-US" dirty="0"/>
          </a:p>
          <a:p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23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0A75-53DF-690A-5264-8922C7B68F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Appendix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AE087-0DD0-7C12-C50E-8D49CF8CD8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Add’l</a:t>
            </a:r>
            <a:r>
              <a:rPr lang="en-US" dirty="0"/>
              <a:t> Resources &amp; Links</a:t>
            </a:r>
          </a:p>
        </p:txBody>
      </p:sp>
    </p:spTree>
    <p:extLst>
      <p:ext uri="{BB962C8B-B14F-4D97-AF65-F5344CB8AC3E}">
        <p14:creationId xmlns:p14="http://schemas.microsoft.com/office/powerpoint/2010/main" val="25825061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D1A85-2D7D-344A-9C52-73CE1EC2B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691" y="0"/>
            <a:ext cx="10131425" cy="1456267"/>
          </a:xfrm>
        </p:spPr>
        <p:txBody>
          <a:bodyPr/>
          <a:lstStyle/>
          <a:p>
            <a:r>
              <a:rPr lang="en-US" b="1" dirty="0"/>
              <a:t>Gen AI System Vulnerabilities</a:t>
            </a:r>
            <a:br>
              <a:rPr lang="en-US" b="1" dirty="0"/>
            </a:br>
            <a:r>
              <a:rPr lang="en-US" sz="1200" b="1" dirty="0"/>
              <a:t>Why is this different?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B0B109-35D6-6BD6-2F90-DA7CBE0C604E}"/>
              </a:ext>
            </a:extLst>
          </p:cNvPr>
          <p:cNvSpPr txBox="1">
            <a:spLocks/>
          </p:cNvSpPr>
          <p:nvPr/>
        </p:nvSpPr>
        <p:spPr>
          <a:xfrm>
            <a:off x="211591" y="2057400"/>
            <a:ext cx="5255353" cy="381158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None/>
            </a:pPr>
            <a:r>
              <a:rPr lang="en-US" dirty="0"/>
              <a:t>Ubiquitous &amp; In-the-Wild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Universal and Transferable Attacks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Open-Source</a:t>
            </a:r>
            <a:r>
              <a:rPr lang="en-US" dirty="0"/>
              <a:t> &amp; </a:t>
            </a:r>
            <a:r>
              <a:rPr lang="en-US" dirty="0">
                <a:hlinkClick r:id="rId4"/>
              </a:rPr>
              <a:t>Blackbox Frameworks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API</a:t>
            </a:r>
            <a:r>
              <a:rPr lang="en-US" dirty="0"/>
              <a:t>, </a:t>
            </a:r>
            <a:r>
              <a:rPr lang="en-US" dirty="0">
                <a:hlinkClick r:id="rId6"/>
              </a:rPr>
              <a:t>Tool</a:t>
            </a:r>
            <a:r>
              <a:rPr lang="en-US" dirty="0"/>
              <a:t> &amp; </a:t>
            </a:r>
            <a:r>
              <a:rPr lang="en-US" dirty="0">
                <a:hlinkClick r:id="rId7"/>
              </a:rPr>
              <a:t>Function Calling </a:t>
            </a:r>
            <a:r>
              <a:rPr lang="en-US" dirty="0"/>
              <a:t>Compounds Risk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Multimodal &amp; Multichannel Susceptibility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8"/>
              </a:rPr>
              <a:t>Conserved Efficiency of Text</a:t>
            </a:r>
            <a:r>
              <a:rPr lang="en-US" dirty="0"/>
              <a:t> </a:t>
            </a:r>
            <a:r>
              <a:rPr lang="en-US" sz="800" dirty="0"/>
              <a:t>(see: figure 3)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9"/>
              </a:rPr>
              <a:t>Indirect Injection of Attacks</a:t>
            </a:r>
            <a:endParaRPr lang="en-US" dirty="0">
              <a:hlinkClick r:id="rId1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hlinkClick r:id="rId10"/>
              </a:rPr>
              <a:t>Non-Trivial Hardening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062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3646-0748-87B0-D8D4-7C4B78752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72F4-5021-24E8-0548-E38D76E3B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effectLst/>
              </a:rPr>
              <a:t>Capabilities x</a:t>
            </a:r>
            <a:r>
              <a:rPr lang="en-US" dirty="0"/>
              <a:t> </a:t>
            </a:r>
            <a:r>
              <a:rPr lang="en-US" dirty="0">
                <a:effectLst/>
              </a:rPr>
              <a:t>Concerns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effectLst/>
              </a:rPr>
              <a:t>Managing via Residual Risk</a:t>
            </a:r>
          </a:p>
          <a:p>
            <a:endParaRPr lang="en-US" dirty="0"/>
          </a:p>
          <a:p>
            <a:r>
              <a:rPr lang="en-US" dirty="0">
                <a:effectLst/>
              </a:rPr>
              <a:t>Audit-Driven Architecture</a:t>
            </a:r>
          </a:p>
          <a:p>
            <a:endParaRPr lang="en-US" dirty="0"/>
          </a:p>
          <a:p>
            <a:r>
              <a:rPr lang="en-US" dirty="0">
                <a:effectLst/>
              </a:rPr>
              <a:t>Core-Concepts &amp; Components</a:t>
            </a:r>
          </a:p>
          <a:p>
            <a:endParaRPr lang="en-US" dirty="0"/>
          </a:p>
          <a:p>
            <a:r>
              <a:rPr lang="en-US" dirty="0">
                <a:effectLst/>
              </a:rPr>
              <a:t>Mitigating Vulnerabilities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F42058-B2A4-A932-556D-B494E9D43FFE}"/>
              </a:ext>
            </a:extLst>
          </p:cNvPr>
          <p:cNvSpPr txBox="1"/>
          <p:nvPr/>
        </p:nvSpPr>
        <p:spPr>
          <a:xfrm>
            <a:off x="2347049" y="6488668"/>
            <a:ext cx="1113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Appendix: System Hardening Checklist, Vulnerability Across AI/ML Domains,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69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C7521-78AA-2AD1-531C-E24EB9A21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313F-2723-5FEA-12D9-18D27997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79" y="-287115"/>
            <a:ext cx="10131425" cy="1456267"/>
          </a:xfrm>
        </p:spPr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Pre-Processed Attack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05616-1945-B2E8-9C29-DBEDEF2C1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212" y="1621676"/>
            <a:ext cx="3514492" cy="396127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Summary: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Auto-Regressive Sequence Models were built for token prediction; exploiting per-model syntax allows for target-specific instruction</a:t>
            </a:r>
            <a:br>
              <a:rPr lang="en-US" dirty="0">
                <a:solidFill>
                  <a:schemeClr val="tx2"/>
                </a:solidFill>
                <a:latin typeface="+mj-lt"/>
              </a:rPr>
            </a:br>
            <a:br>
              <a:rPr lang="en-US" dirty="0">
                <a:solidFill>
                  <a:schemeClr val="tx2"/>
                </a:solidFill>
                <a:latin typeface="+mj-lt"/>
              </a:rPr>
            </a:br>
            <a:r>
              <a:rPr lang="en-US" sz="1200" dirty="0">
                <a:solidFill>
                  <a:schemeClr val="tx2"/>
                </a:solidFill>
                <a:latin typeface="+mj-lt"/>
              </a:rPr>
              <a:t>(e.g. Overriding System Rules &amp; Alignment)</a:t>
            </a:r>
            <a:endParaRPr lang="en-US" sz="1200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F018BE0-D1D0-44A9-2442-12AAC9831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934" y="1989105"/>
            <a:ext cx="66294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89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0D29D-97F8-9444-C4EF-82D68069A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2EC61-AA6B-C42B-7A9E-844A1083E1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 AI Kill Chain &amp; Defense Plan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0371F-9043-8B67-6ECF-A9A7ECCDC3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Key Exposures &amp; Mitigations</a:t>
            </a:r>
          </a:p>
        </p:txBody>
      </p:sp>
    </p:spTree>
    <p:extLst>
      <p:ext uri="{BB962C8B-B14F-4D97-AF65-F5344CB8AC3E}">
        <p14:creationId xmlns:p14="http://schemas.microsoft.com/office/powerpoint/2010/main" val="7112082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2"/>
                </a:solidFill>
                <a:effectLst/>
              </a:rPr>
              <a:t>Optimization-Free Attacks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specific API fields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; no pre-processing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Brand Reputation Damage &amp; Performance Degradation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solidFill>
                  <a:schemeClr val="accent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Mitigate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low-complexity priming attacks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via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evaluation of input/output embeddings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against moving windows of time, as well as limits on what data is available via API (e.g</a:t>
            </a:r>
            <a:r>
              <a:rPr lang="en-US" dirty="0">
                <a:solidFill>
                  <a:schemeClr val="tx2"/>
                </a:solidFill>
                <a:effectLst/>
                <a:latin typeface="+mj-lt"/>
              </a:rPr>
              <a:t>.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Next-Token Probabilities aka Logits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); also mitigates DDoS attacks and indicates instances of poor generalization</a:t>
            </a:r>
            <a:br>
              <a:rPr lang="en-US" b="0" dirty="0">
                <a:solidFill>
                  <a:schemeClr val="tx2"/>
                </a:solidFill>
                <a:effectLst/>
                <a:latin typeface="+mj-lt"/>
              </a:rPr>
            </a:br>
            <a:endParaRPr lang="en-US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0699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System Context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07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API Access over time; ‘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time-based blind SQL injection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’ but </a:t>
            </a:r>
            <a:r>
              <a:rPr lang="en-US" dirty="0">
                <a:solidFill>
                  <a:schemeClr val="tx2"/>
                </a:solidFill>
                <a:latin typeface="+mj-lt"/>
                <a:hlinkClick r:id="rId3"/>
              </a:rPr>
              <a:t>for Multimodal Models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System Vulnerabilities, Non-Compliance with AI Governance Standards,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solidFill>
                  <a:schemeClr val="tx2"/>
                </a:solidFill>
                <a:effectLst/>
                <a:latin typeface="+mj-lt"/>
              </a:rPr>
              <a:t>Mitigate retrieval of information about the system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and application controls from Time-Based Blind Injection Attacks via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Application-Specific Firewalls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and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Error Handling Best-Practices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augment detection for sensitive systems by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evaluating conformity of inputs/outputs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against pre-embedded attack strings, and flagging long-running sessions for review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0814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Model Context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6752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API Access for context window; 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Access to Embeddings for Decoding (e.g. </a:t>
            </a:r>
            <a:r>
              <a:rPr lang="en-US" dirty="0" err="1">
                <a:solidFill>
                  <a:schemeClr val="tx2"/>
                </a:solidFill>
                <a:latin typeface="+mj-lt"/>
                <a:hlinkClick r:id="rId2"/>
              </a:rPr>
              <a:t>VectorDB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)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Model Vulnerabilities &amp; Data Access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Reduce the risk from discoverable rules, extractable context (e.g. persistent attached document-based systems context),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via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pre-defined rules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prevent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decodable embeddings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(e.g. additional underlying data via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VectorDB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&amp; Backups) by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adding appropriate levels of noise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or using customized embedding models for sensitive data.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5165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Pre-Processed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Whitebox Attacks require </a:t>
            </a:r>
            <a:r>
              <a:rPr lang="en-US" dirty="0">
                <a:latin typeface="+mj-lt"/>
                <a:hlinkClick r:id="rId2"/>
              </a:rPr>
              <a:t>a localized target</a:t>
            </a:r>
            <a:r>
              <a:rPr lang="en-US" dirty="0">
                <a:latin typeface="+mj-lt"/>
              </a:rPr>
              <a:t>; multiple frameworks (e.g. </a:t>
            </a:r>
            <a:r>
              <a:rPr lang="en-US" dirty="0">
                <a:latin typeface="+mj-lt"/>
                <a:hlinkClick r:id="rId3"/>
              </a:rPr>
              <a:t>SGA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  <a:hlinkClick r:id="rId4"/>
              </a:rPr>
              <a:t>VLAttack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etc</a:t>
            </a:r>
            <a:r>
              <a:rPr lang="en-US" dirty="0">
                <a:latin typeface="+mj-lt"/>
              </a:rPr>
              <a:t>) support Transferable Multimodal Blackbox Attacks</a:t>
            </a:r>
          </a:p>
          <a:p>
            <a:pPr marL="0" indent="0" algn="l">
              <a:buNone/>
            </a:pP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Data Loss via Exploitation of Distributed Systems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1" i="1" dirty="0">
                <a:solidFill>
                  <a:schemeClr val="tx2"/>
                </a:solidFill>
                <a:effectLst/>
                <a:latin typeface="+mj-lt"/>
                <a:hlinkClick r:id="rId5"/>
              </a:rPr>
              <a:t>Defeat pre-processed optimization attacks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by pre-defining ‘good’ and ‘bad’ behaviors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alongside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logging,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clustering, and flagging of non-conforming </a:t>
            </a:r>
            <a:r>
              <a:rPr lang="en-US" dirty="0">
                <a:solidFill>
                  <a:schemeClr val="tx2"/>
                </a:solidFill>
                <a:latin typeface="+mj-lt"/>
                <a:hlinkClick r:id="rId6"/>
              </a:rPr>
              <a:t>inputs/outputs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; while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utilizing windowed application-specific baselines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40998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Training Data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07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API Access over time; ‘rules’ defeated via prior system and model context extraction paired with optimized attacks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Legal Liability from Data Licensure Breaches, Non-Compliance with AI Governance Standards,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 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Prevent disclosure of underlying data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while mitigating membership or attribute inference attacks with pre-defined context rules (e.g. “no repetition”),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whitelisting &amp; monitoring of allowed topics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as well as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DLP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paired with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active statistical monitoring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via pre/post-processing of inputs/outputs</a:t>
            </a:r>
          </a:p>
          <a:p>
            <a:pPr marL="0" indent="0" algn="l">
              <a:buNone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2"/>
                </a:solidFill>
                <a:latin typeface="+mj-lt"/>
              </a:rPr>
              <a:t>i.e. Data Extraction Attacks build upon pre-discovered rules/context and pre-optimized attacks</a:t>
            </a:r>
          </a:p>
        </p:txBody>
      </p:sp>
    </p:spTree>
    <p:extLst>
      <p:ext uri="{BB962C8B-B14F-4D97-AF65-F5344CB8AC3E}">
        <p14:creationId xmlns:p14="http://schemas.microsoft.com/office/powerpoint/2010/main" val="4444081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Model Data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07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latin typeface="+mj-lt"/>
              </a:rPr>
              <a:t>System Access to GPU; net-new threat vector with </a:t>
            </a:r>
            <a:r>
              <a:rPr lang="en-US" dirty="0">
                <a:latin typeface="+mj-lt"/>
                <a:hlinkClick r:id="rId2"/>
              </a:rPr>
              <a:t>myriad vulnerable platforms</a:t>
            </a:r>
            <a:endParaRPr lang="en-US" dirty="0">
              <a:latin typeface="+mj-lt"/>
            </a:endParaRPr>
          </a:p>
          <a:p>
            <a:pPr marL="0" indent="0" algn="l">
              <a:buNone/>
            </a:pP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</a:t>
            </a:r>
            <a:r>
              <a:rPr lang="en-US" dirty="0">
                <a:latin typeface="+mj-lt"/>
              </a:rPr>
              <a:t>Legal Liability from Data Licensure Breaches; Non-Compliance with AI Governance Standards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 </a:t>
            </a:r>
            <a:r>
              <a:rPr lang="en-US" dirty="0">
                <a:latin typeface="+mj-lt"/>
              </a:rPr>
              <a:t>Multiple Open-Source Attack frameworks are exploiting a previously </a:t>
            </a:r>
            <a:r>
              <a:rPr lang="en-US" dirty="0" err="1">
                <a:latin typeface="+mj-lt"/>
              </a:rPr>
              <a:t>underlized</a:t>
            </a:r>
            <a:r>
              <a:rPr lang="en-US" dirty="0">
                <a:latin typeface="+mj-lt"/>
              </a:rPr>
              <a:t> data exfiltration vector in the form of GPU VRAM, which has traditionally been a shared resource without active monitoring; secure virtualization and segmentation tooling exists for GPUs but mitigate this vulnerability is an active area of research.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8681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Supply Chain &amp; Data Poisoning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747787" cy="472040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Target use of compromised data &amp; models; integration of those vulnerabilities with CI/CD systems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Reputation Damage &amp; Performance Degradation, Non-Compliance with AI Governance Standards, especially “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high-risk systems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”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Mitigate </a:t>
            </a:r>
            <a:r>
              <a:rPr lang="en-US" dirty="0">
                <a:solidFill>
                  <a:schemeClr val="tx2"/>
                </a:solidFill>
                <a:latin typeface="+mj-lt"/>
                <a:hlinkClick r:id="rId4"/>
              </a:rPr>
              <a:t>Supply Chain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&amp;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Data Poisoning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attacks via use of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Open-Source Foundation Models and Open-Source Data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wherein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7"/>
              </a:rPr>
              <a:t>Data Provenance/Lineage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 can be established, versions can be hashed,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thereafter affect access and version control of fine-tuning data, contextual data (i.e. augmented generation), etc.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0824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Model Specific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353801" cy="472040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Lack of Active Assessment of Sensitive or External Systems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System Vulnerabilities; Brand Reputation Damage &amp; Performance Degradation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Utilize 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Defense in Depth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approach (e.g.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Purple Teaming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), especially for Auto Regressive Models, while staying up to date on the latest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attack &amp; defense paradigms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utilize open-source resources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contribute to the community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etc.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5082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Gen AI?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What can it do?</a:t>
            </a:r>
          </a:p>
        </p:txBody>
      </p:sp>
    </p:spTree>
    <p:extLst>
      <p:ext uri="{BB962C8B-B14F-4D97-AF65-F5344CB8AC3E}">
        <p14:creationId xmlns:p14="http://schemas.microsoft.com/office/powerpoint/2010/main" val="1151015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07" y="834656"/>
            <a:ext cx="6164653" cy="1371600"/>
          </a:xfrm>
        </p:spPr>
        <p:txBody>
          <a:bodyPr/>
          <a:lstStyle/>
          <a:p>
            <a:r>
              <a:rPr lang="en-US" dirty="0"/>
              <a:t>Capabilities &amp; Concerns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6868" y="2062716"/>
            <a:ext cx="4203267" cy="3811588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Capabilities of Auto-Regressive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Operate Across Mediums &amp;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of Task Planning &amp;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Self-Directed Downstream Agents</a:t>
            </a:r>
          </a:p>
          <a:p>
            <a:endParaRPr lang="en-US" dirty="0"/>
          </a:p>
          <a:p>
            <a:r>
              <a:rPr lang="en-US" dirty="0"/>
              <a:t>Concerns about AI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Hallucinations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Audit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</a:t>
            </a:r>
            <a:r>
              <a:rPr lang="en-US" dirty="0" err="1"/>
              <a:t>Im</a:t>
            </a:r>
            <a:r>
              <a:rPr lang="en-US" dirty="0"/>
              <a:t>)Proper User Permissions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ROBOT">
            <a:hlinkClick r:id="" action="ppaction://media"/>
            <a:extLst>
              <a:ext uri="{FF2B5EF4-FFF2-40B4-BE49-F238E27FC236}">
                <a16:creationId xmlns:a16="http://schemas.microsoft.com/office/drawing/2014/main" id="{4B2903B7-7328-EB7D-09B0-0A385A215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52645" y="1523206"/>
            <a:ext cx="6824340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5465" y="1964267"/>
            <a:ext cx="9614660" cy="2421464"/>
          </a:xfrm>
        </p:spPr>
        <p:txBody>
          <a:bodyPr/>
          <a:lstStyle/>
          <a:p>
            <a:r>
              <a:rPr lang="en-US" dirty="0"/>
              <a:t>How do we manage Gen AI risk?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What dimensions do we include?</a:t>
            </a:r>
          </a:p>
        </p:txBody>
      </p:sp>
    </p:spTree>
    <p:extLst>
      <p:ext uri="{BB962C8B-B14F-4D97-AF65-F5344CB8AC3E}">
        <p14:creationId xmlns:p14="http://schemas.microsoft.com/office/powerpoint/2010/main" val="324951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Exposure by Dimension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6639" y="1611746"/>
            <a:ext cx="5157787" cy="823912"/>
          </a:xfrm>
        </p:spPr>
        <p:txBody>
          <a:bodyPr/>
          <a:lstStyle/>
          <a:p>
            <a:r>
              <a:rPr lang="en-US" dirty="0"/>
              <a:t>Security Posture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030249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Internal:</a:t>
            </a:r>
            <a:r>
              <a:rPr lang="en-US" dirty="0"/>
              <a:t> System Exclusively interacted with by internal hardware, networks,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Hybrid:</a:t>
            </a:r>
            <a:r>
              <a:rPr lang="en-US" dirty="0"/>
              <a:t> System interacts with 3</a:t>
            </a:r>
            <a:r>
              <a:rPr lang="en-US" baseline="30000" dirty="0"/>
              <a:t>rd</a:t>
            </a:r>
            <a:r>
              <a:rPr lang="en-US" dirty="0"/>
              <a:t> Party Systems,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External: </a:t>
            </a:r>
            <a:r>
              <a:rPr lang="en-US" dirty="0"/>
              <a:t>System is designed to interact with public facing systems by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E078B-990A-D496-54D2-3C5C7397E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36127" y="1609726"/>
            <a:ext cx="5183188" cy="823912"/>
          </a:xfrm>
        </p:spPr>
        <p:txBody>
          <a:bodyPr/>
          <a:lstStyle/>
          <a:p>
            <a:r>
              <a:rPr lang="en-US" dirty="0"/>
              <a:t>Data Sensitivity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21964" y="2505075"/>
            <a:ext cx="3033424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Zero/1</a:t>
            </a:r>
            <a:r>
              <a:rPr lang="en-US" b="1" u="sng" baseline="30000" dirty="0"/>
              <a:t>st</a:t>
            </a:r>
            <a:r>
              <a:rPr lang="en-US" b="1" u="sng" dirty="0"/>
              <a:t> Party Data: </a:t>
            </a:r>
            <a:r>
              <a:rPr lang="en-US" dirty="0"/>
              <a:t>Self-Generated Data else Data Captured via explicit EULA</a:t>
            </a:r>
          </a:p>
          <a:p>
            <a:r>
              <a:rPr lang="en-US" b="1" u="sng" dirty="0"/>
              <a:t>3</a:t>
            </a:r>
            <a:r>
              <a:rPr lang="en-US" b="1" u="sng" baseline="30000" dirty="0"/>
              <a:t>rd</a:t>
            </a:r>
            <a:r>
              <a:rPr lang="en-US" b="1" u="sng" dirty="0"/>
              <a:t> Party Data: </a:t>
            </a:r>
            <a:r>
              <a:rPr lang="en-US" dirty="0"/>
              <a:t>Data Licensed by 3</a:t>
            </a:r>
            <a:r>
              <a:rPr lang="en-US" baseline="30000" dirty="0"/>
              <a:t>rd</a:t>
            </a:r>
            <a:r>
              <a:rPr lang="en-US" dirty="0"/>
              <a:t> Parties to specific integrations and bound by specific terms; should define assumed liability and indemnity for utilization</a:t>
            </a:r>
          </a:p>
          <a:p>
            <a:r>
              <a:rPr lang="en-US" b="1" u="sng" dirty="0"/>
              <a:t>Public Data: </a:t>
            </a:r>
            <a:r>
              <a:rPr lang="en-US" dirty="0"/>
              <a:t>broadly available data utilized in the training and fine-tuning of AI systems that may have existing licensure; else scraped sans terms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3518C70-597D-355D-DE5C-3FC98BF2731C}"/>
              </a:ext>
            </a:extLst>
          </p:cNvPr>
          <p:cNvSpPr txBox="1">
            <a:spLocks/>
          </p:cNvSpPr>
          <p:nvPr/>
        </p:nvSpPr>
        <p:spPr>
          <a:xfrm>
            <a:off x="4677714" y="2505075"/>
            <a:ext cx="303342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Public:</a:t>
            </a:r>
            <a:r>
              <a:rPr lang="en-US" dirty="0"/>
              <a:t> No </a:t>
            </a:r>
            <a:r>
              <a:rPr lang="en-US" dirty="0" err="1"/>
              <a:t>add’l</a:t>
            </a:r>
            <a:r>
              <a:rPr lang="en-US" dirty="0"/>
              <a:t> risk imposed on system</a:t>
            </a:r>
          </a:p>
          <a:p>
            <a:r>
              <a:rPr lang="en-US" b="1" u="sng" dirty="0"/>
              <a:t>Internal:</a:t>
            </a:r>
            <a:r>
              <a:rPr lang="en-US" dirty="0"/>
              <a:t> Minor </a:t>
            </a:r>
            <a:r>
              <a:rPr lang="en-US" dirty="0" err="1"/>
              <a:t>add’l</a:t>
            </a:r>
            <a:r>
              <a:rPr lang="en-US" dirty="0"/>
              <a:t> risk imposed; may need access controls,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Confidential:</a:t>
            </a:r>
            <a:r>
              <a:rPr lang="en-US" dirty="0"/>
              <a:t> Major </a:t>
            </a:r>
            <a:r>
              <a:rPr lang="en-US" dirty="0" err="1"/>
              <a:t>add’l</a:t>
            </a:r>
            <a:r>
              <a:rPr lang="en-US" dirty="0"/>
              <a:t> risk imposed; may require </a:t>
            </a:r>
            <a:r>
              <a:rPr lang="en-US" dirty="0" err="1"/>
              <a:t>add’l</a:t>
            </a:r>
            <a:r>
              <a:rPr lang="en-US" dirty="0"/>
              <a:t> validation</a:t>
            </a:r>
          </a:p>
          <a:p>
            <a:r>
              <a:rPr lang="en-US" b="1" u="sng" dirty="0"/>
              <a:t>Restricted:</a:t>
            </a:r>
            <a:r>
              <a:rPr lang="en-US" dirty="0"/>
              <a:t> Existential </a:t>
            </a:r>
            <a:r>
              <a:rPr lang="en-US" dirty="0" err="1"/>
              <a:t>add’l</a:t>
            </a:r>
            <a:r>
              <a:rPr lang="en-US" dirty="0"/>
              <a:t> risk imposed; will require </a:t>
            </a:r>
            <a:r>
              <a:rPr lang="en-US" dirty="0" err="1"/>
              <a:t>add’l</a:t>
            </a:r>
            <a:r>
              <a:rPr lang="en-US" dirty="0"/>
              <a:t> access &amp; validation controls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8605982" y="1609726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Data Licensure</a:t>
            </a:r>
          </a:p>
        </p:txBody>
      </p:sp>
    </p:spTree>
    <p:extLst>
      <p:ext uri="{BB962C8B-B14F-4D97-AF65-F5344CB8AC3E}">
        <p14:creationId xmlns:p14="http://schemas.microsoft.com/office/powerpoint/2010/main" val="3608448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Solving for Residual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148" y="992187"/>
            <a:ext cx="3140465" cy="487362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Access Constraints</a:t>
            </a:r>
          </a:p>
          <a:p>
            <a:r>
              <a:rPr lang="en-US" dirty="0"/>
              <a:t>SSO/VPN</a:t>
            </a:r>
          </a:p>
          <a:p>
            <a:r>
              <a:rPr lang="en-US" dirty="0"/>
              <a:t>MFA (Authenticator, SMS,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r>
              <a:rPr lang="en-US" b="1" u="sng" dirty="0"/>
              <a:t>Validation Controls</a:t>
            </a:r>
          </a:p>
          <a:p>
            <a:r>
              <a:rPr lang="en-US" dirty="0"/>
              <a:t>Input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3"/>
              </a:rPr>
              <a:t>Lambda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Elastic Cache</a:t>
            </a:r>
            <a:endParaRPr lang="en-US" dirty="0"/>
          </a:p>
          <a:p>
            <a:r>
              <a:rPr lang="en-US" dirty="0"/>
              <a:t>Output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Lambda, S3 (for baseline)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Statistical Monitoring</a:t>
            </a:r>
          </a:p>
          <a:p>
            <a:r>
              <a:rPr lang="en-US" dirty="0"/>
              <a:t>Clustering &amp; Vectorization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6"/>
              </a:rPr>
              <a:t>Lambda, DynamoDB</a:t>
            </a:r>
            <a:endParaRPr lang="en-US" dirty="0"/>
          </a:p>
          <a:p>
            <a:r>
              <a:rPr lang="en-US" dirty="0"/>
              <a:t>Forecasting Drift &amp; Alerts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EC2, S3, SNS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Rules-based Monitoring</a:t>
            </a:r>
          </a:p>
          <a:p>
            <a:r>
              <a:rPr lang="en-US" dirty="0"/>
              <a:t>Conditional Guardrails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7"/>
              </a:rPr>
              <a:t>NeMo</a:t>
            </a:r>
            <a:r>
              <a:rPr lang="en-US" dirty="0">
                <a:hlinkClick r:id="rId7"/>
              </a:rPr>
              <a:t> by Nvidia</a:t>
            </a:r>
            <a:endParaRPr lang="en-US" dirty="0"/>
          </a:p>
          <a:p>
            <a:r>
              <a:rPr lang="en-US" dirty="0"/>
              <a:t>Post-Processing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8"/>
              </a:rPr>
              <a:t>SteerLM</a:t>
            </a:r>
            <a:r>
              <a:rPr lang="en-US" dirty="0">
                <a:hlinkClick r:id="rId8"/>
              </a:rPr>
              <a:t> by Nvidia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262485"/>
              </p:ext>
            </p:extLst>
          </p:nvPr>
        </p:nvGraphicFramePr>
        <p:xfrm>
          <a:off x="355309" y="1421239"/>
          <a:ext cx="7100972" cy="4731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Internal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Hybrid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External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or Validation Constraints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No </a:t>
                      </a:r>
                      <a:r>
                        <a:rPr lang="en-US" sz="1200" u="sng" dirty="0"/>
                        <a:t>Mandatory</a:t>
                      </a:r>
                      <a:r>
                        <a:rPr lang="en-US" sz="1200" dirty="0"/>
                        <a:t>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 + Conditional Guardrails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837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Mitigating 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69758" y="992187"/>
            <a:ext cx="2404404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Leadership &amp; Legal Review</a:t>
            </a:r>
          </a:p>
          <a:p>
            <a:r>
              <a:rPr lang="en-US" dirty="0"/>
              <a:t>Business Acceptance of Risk</a:t>
            </a:r>
          </a:p>
          <a:p>
            <a:r>
              <a:rPr lang="en-US" dirty="0"/>
              <a:t>Legal Validation of Indemnity</a:t>
            </a:r>
          </a:p>
          <a:p>
            <a:r>
              <a:rPr lang="en-US" dirty="0"/>
              <a:t>Legal Assessment by SMEs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468536"/>
              </p:ext>
            </p:extLst>
          </p:nvPr>
        </p:nvGraphicFramePr>
        <p:xfrm>
          <a:off x="355309" y="1421239"/>
          <a:ext cx="7100972" cy="4653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Zero of 1</a:t>
                      </a:r>
                      <a:r>
                        <a:rPr lang="en-US" sz="1200" baseline="30000" dirty="0"/>
                        <a:t>st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  <a:r>
                        <a:rPr lang="en-US" sz="1200" baseline="30000" dirty="0"/>
                        <a:t>rd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Assessment by SMEs; Legal Validation of Indemnity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Business Acceptance of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Validation of Indemnity; Business Acceptance of Risk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BE0132-8723-A225-2AF2-A61316E5E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819011"/>
              </p:ext>
            </p:extLst>
          </p:nvPr>
        </p:nvGraphicFramePr>
        <p:xfrm>
          <a:off x="355309" y="1421239"/>
          <a:ext cx="8647025" cy="4653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9405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29405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29405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29405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  <a:gridCol w="1729405">
                  <a:extLst>
                    <a:ext uri="{9D8B030D-6E8A-4147-A177-3AD203B41FA5}">
                      <a16:colId xmlns:a16="http://schemas.microsoft.com/office/drawing/2014/main" val="274549075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Zero of 1</a:t>
                      </a:r>
                      <a:r>
                        <a:rPr lang="en-US" sz="1200" baseline="30000" dirty="0"/>
                        <a:t>st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  <a:r>
                        <a:rPr lang="en-US" sz="1200" baseline="30000" dirty="0"/>
                        <a:t>rd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Regulated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Assessment by SMEs; Legal Validation of Indemnity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Legal Risk by SMEs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Business Acceptance of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Validation of Indemnity; Business Acceptance of Risk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Legal Risk by SMEs, Acceptance of Risk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Risk by SMEs, Acceptance of Risk, Review by Architecture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Risk by SMEs, Acceptance of Risk, Review by Architecture, Executive Attestation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697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456" y="1964267"/>
            <a:ext cx="10889669" cy="2421464"/>
          </a:xfrm>
        </p:spPr>
        <p:txBody>
          <a:bodyPr/>
          <a:lstStyle/>
          <a:p>
            <a:r>
              <a:rPr lang="en-US" dirty="0"/>
              <a:t>How do we monitor Gen AI Systems?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/>
          </a:bodyPr>
          <a:lstStyle/>
          <a:p>
            <a:r>
              <a:rPr lang="en-US" dirty="0"/>
              <a:t>How can I affect event-driven monitoring?</a:t>
            </a:r>
          </a:p>
        </p:txBody>
      </p:sp>
    </p:spTree>
    <p:extLst>
      <p:ext uri="{BB962C8B-B14F-4D97-AF65-F5344CB8AC3E}">
        <p14:creationId xmlns:p14="http://schemas.microsoft.com/office/powerpoint/2010/main" val="33153958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7432</TotalTime>
  <Words>3142</Words>
  <Application>Microsoft Office PowerPoint</Application>
  <PresentationFormat>Widescreen</PresentationFormat>
  <Paragraphs>354</Paragraphs>
  <Slides>29</Slides>
  <Notes>18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Celestial</vt:lpstr>
      <vt:lpstr>AI Observability</vt:lpstr>
      <vt:lpstr>Agenda</vt:lpstr>
      <vt:lpstr>What is Gen AI?</vt:lpstr>
      <vt:lpstr>Capabilities &amp; Concerns</vt:lpstr>
      <vt:lpstr>How do we manage Gen AI risk?</vt:lpstr>
      <vt:lpstr>Calculating Exposure by Dimension</vt:lpstr>
      <vt:lpstr>Solving for Residual Risk</vt:lpstr>
      <vt:lpstr>Mitigating Liability</vt:lpstr>
      <vt:lpstr>How do we monitor Gen AI Systems?</vt:lpstr>
      <vt:lpstr>Core Concepts &amp;  Key Components</vt:lpstr>
      <vt:lpstr>How do you know what your system is doing?</vt:lpstr>
      <vt:lpstr>What is Gen AI Hardening?</vt:lpstr>
      <vt:lpstr>Gen AI Kill List &amp; Defense Plan</vt:lpstr>
      <vt:lpstr>Red + Blue = Purple</vt:lpstr>
      <vt:lpstr>Isn’t that just observability?</vt:lpstr>
      <vt:lpstr>Observability across verticals</vt:lpstr>
      <vt:lpstr>Q&amp;A</vt:lpstr>
      <vt:lpstr>Appendix</vt:lpstr>
      <vt:lpstr>Gen AI System Vulnerabilities Why is this different?</vt:lpstr>
      <vt:lpstr>Pre-Processed Attack Example</vt:lpstr>
      <vt:lpstr>Gen AI Kill Chain &amp; Defense Plan </vt:lpstr>
      <vt:lpstr>Optimization-Free Attacks</vt:lpstr>
      <vt:lpstr>System Context Extraction</vt:lpstr>
      <vt:lpstr>Model Context Extraction</vt:lpstr>
      <vt:lpstr>Pre-Processed Attacks</vt:lpstr>
      <vt:lpstr>Training Data Extraction</vt:lpstr>
      <vt:lpstr>Model Data Extraction</vt:lpstr>
      <vt:lpstr>Supply Chain &amp; Data Poisoning</vt:lpstr>
      <vt:lpstr>Model Specific Vulnerabilities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Pierce</dc:creator>
  <cp:lastModifiedBy>David Pierce</cp:lastModifiedBy>
  <cp:revision>13</cp:revision>
  <dcterms:created xsi:type="dcterms:W3CDTF">2023-11-05T17:40:05Z</dcterms:created>
  <dcterms:modified xsi:type="dcterms:W3CDTF">2024-01-31T20:34:36Z</dcterms:modified>
</cp:coreProperties>
</file>

<file path=docProps/thumbnail.jpeg>
</file>